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7" r:id="rId3"/>
    <p:sldId id="266" r:id="rId4"/>
  </p:sldIdLst>
  <p:sldSz cx="9144000" cy="6858000" type="screen4x3"/>
  <p:notesSz cx="6881813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ART%2070%20TRANSPARENCIA\segundo%20trimestre\estadistica%20orientacion-%202018%20t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ART%2070%20TRANSPARENCIA\segundo%20trimestre\estadistica%20orientacion-%202018%20t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325507485317"/>
          <c:y val="2.8055356716774033E-2"/>
          <c:w val="0.58689526934039216"/>
          <c:h val="0.969520400858983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grafico!$P$3:$P$13</c:f>
              <c:strCache>
                <c:ptCount val="11"/>
                <c:pt idx="0">
                  <c:v>Salud y asistencia social</c:v>
                </c:pt>
                <c:pt idx="1">
                  <c:v>Educación e investigación, cultura y deporte</c:v>
                </c:pt>
                <c:pt idx="2">
                  <c:v>Vivienda y urbanización</c:v>
                </c:pt>
                <c:pt idx="3">
                  <c:v>Infraestructura pública</c:v>
                </c:pt>
                <c:pt idx="4">
                  <c:v>Carreteras, caminos y puentes</c:v>
                </c:pt>
                <c:pt idx="5">
                  <c:v>Electrificación</c:v>
                </c:pt>
                <c:pt idx="6">
                  <c:v>Desarrollo económico y turismo</c:v>
                </c:pt>
                <c:pt idx="7">
                  <c:v>Agua potable, alcantarillado y saneamiento</c:v>
                </c:pt>
                <c:pt idx="8">
                  <c:v>Protección civil, seguridad pública y justicia</c:v>
                </c:pt>
                <c:pt idx="9">
                  <c:v>Desarrollo agropecuario, forestal y pesca</c:v>
                </c:pt>
                <c:pt idx="10">
                  <c:v>Saneamiento ambiental</c:v>
                </c:pt>
              </c:strCache>
            </c:strRef>
          </c:cat>
          <c:val>
            <c:numRef>
              <c:f>grafico!$Q$3:$Q$13</c:f>
              <c:numCache>
                <c:formatCode>0.00</c:formatCode>
                <c:ptCount val="11"/>
                <c:pt idx="0">
                  <c:v>27.607715043058402</c:v>
                </c:pt>
                <c:pt idx="1">
                  <c:v>21.317563165024442</c:v>
                </c:pt>
                <c:pt idx="2">
                  <c:v>11.748587697991949</c:v>
                </c:pt>
                <c:pt idx="3">
                  <c:v>9.282887566099884</c:v>
                </c:pt>
                <c:pt idx="4">
                  <c:v>7.8348745823387409</c:v>
                </c:pt>
                <c:pt idx="5">
                  <c:v>7.3501926447891206</c:v>
                </c:pt>
                <c:pt idx="6">
                  <c:v>5.3195040008762895</c:v>
                </c:pt>
                <c:pt idx="7">
                  <c:v>4.7371764153107856</c:v>
                </c:pt>
                <c:pt idx="8">
                  <c:v>2.3117157887787827</c:v>
                </c:pt>
                <c:pt idx="9">
                  <c:v>2.2412664128319286</c:v>
                </c:pt>
                <c:pt idx="10">
                  <c:v>0.24851668289967949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626127447126135E-2"/>
          <c:y val="6.2835169716562195E-2"/>
          <c:w val="0.93012156663284939"/>
          <c:h val="0.8972072051242170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grafico!$B$3:$B$13</c:f>
              <c:strCache>
                <c:ptCount val="11"/>
                <c:pt idx="0">
                  <c:v>Salud y asistencia social</c:v>
                </c:pt>
                <c:pt idx="1">
                  <c:v>Educación e investigación, cultura y deporte</c:v>
                </c:pt>
                <c:pt idx="2">
                  <c:v>Vivienda y urbanización</c:v>
                </c:pt>
                <c:pt idx="3">
                  <c:v>Infraestructura pública</c:v>
                </c:pt>
                <c:pt idx="4">
                  <c:v>Carreteras, caminos y puentes</c:v>
                </c:pt>
                <c:pt idx="5">
                  <c:v>Electrificación</c:v>
                </c:pt>
                <c:pt idx="6">
                  <c:v>Desarrollo económico y turismo</c:v>
                </c:pt>
                <c:pt idx="7">
                  <c:v>Agua potable, alcantarillado y saneamiento</c:v>
                </c:pt>
                <c:pt idx="8">
                  <c:v>Protección civil, seguridad pública y justicia</c:v>
                </c:pt>
                <c:pt idx="9">
                  <c:v>Desarrollo agropecuario, forestal y pesca</c:v>
                </c:pt>
                <c:pt idx="10">
                  <c:v>Saneamiento ambiental</c:v>
                </c:pt>
              </c:strCache>
            </c:strRef>
          </c:cat>
          <c:val>
            <c:numRef>
              <c:f>grafico!$C$3:$C$13</c:f>
              <c:numCache>
                <c:formatCode>0.00</c:formatCode>
                <c:ptCount val="11"/>
                <c:pt idx="0">
                  <c:v>21.232290235446939</c:v>
                </c:pt>
                <c:pt idx="1">
                  <c:v>18.6059387213013</c:v>
                </c:pt>
                <c:pt idx="2">
                  <c:v>17.747222566808365</c:v>
                </c:pt>
                <c:pt idx="3">
                  <c:v>10.913260784765527</c:v>
                </c:pt>
                <c:pt idx="4">
                  <c:v>9.2045285041481151</c:v>
                </c:pt>
                <c:pt idx="5">
                  <c:v>5.1391016469258757</c:v>
                </c:pt>
                <c:pt idx="6">
                  <c:v>4.3126921004475687</c:v>
                </c:pt>
                <c:pt idx="7">
                  <c:v>4.2557467307750825</c:v>
                </c:pt>
                <c:pt idx="8">
                  <c:v>4.2068956804244344</c:v>
                </c:pt>
                <c:pt idx="9">
                  <c:v>4.1424450625808431</c:v>
                </c:pt>
                <c:pt idx="10">
                  <c:v>0.23987796637595704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08/01/2019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08/01/2019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chart" Target="../charts/chart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chart" Target="../charts/chart2.xml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5.em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5.png"/><Relationship Id="rId3" Type="http://schemas.openxmlformats.org/officeDocument/2006/relationships/chart" Target="../charts/chart3.xml"/><Relationship Id="rId7" Type="http://schemas.openxmlformats.org/officeDocument/2006/relationships/image" Target="../media/image8.png"/><Relationship Id="rId12" Type="http://schemas.openxmlformats.org/officeDocument/2006/relationships/image" Target="../media/image9.png"/><Relationship Id="rId2" Type="http://schemas.openxmlformats.org/officeDocument/2006/relationships/image" Target="../media/image17.emf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11" Type="http://schemas.openxmlformats.org/officeDocument/2006/relationships/image" Target="../media/image10.png"/><Relationship Id="rId5" Type="http://schemas.openxmlformats.org/officeDocument/2006/relationships/chart" Target="../charts/chart4.xml"/><Relationship Id="rId1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4.jpe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Gráfico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548438"/>
              </p:ext>
            </p:extLst>
          </p:nvPr>
        </p:nvGraphicFramePr>
        <p:xfrm>
          <a:off x="3367501" y="677254"/>
          <a:ext cx="5627913" cy="5846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Distribución de la autorización </a:t>
            </a:r>
            <a:br>
              <a:rPr lang="es-MX" dirty="0" smtClean="0">
                <a:latin typeface="Helvetica" pitchFamily="34" charset="0"/>
              </a:rPr>
            </a:br>
            <a:r>
              <a:rPr lang="es-MX" dirty="0" smtClean="0">
                <a:latin typeface="Helvetica" pitchFamily="34" charset="0"/>
              </a:rPr>
              <a:t>de la inversión pública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722313" y="920352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4to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975428" y="1607981"/>
            <a:ext cx="5076000" cy="5076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447" y="2723387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047" y="1549680"/>
            <a:ext cx="3563506" cy="4993875"/>
          </a:xfrm>
          <a:prstGeom prst="rect">
            <a:avLst/>
          </a:prstGeom>
        </p:spPr>
      </p:pic>
      <p:graphicFrame>
        <p:nvGraphicFramePr>
          <p:cNvPr id="46" name="Gráfico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287764"/>
              </p:ext>
            </p:extLst>
          </p:nvPr>
        </p:nvGraphicFramePr>
        <p:xfrm>
          <a:off x="904875" y="1440462"/>
          <a:ext cx="8654142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99444" y="2211481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0083" y="5369047"/>
            <a:ext cx="42918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85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6962" y="6129372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447" y="551123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26985" y="437461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45939" y="3366133"/>
            <a:ext cx="287651" cy="28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52653" y="2505446"/>
            <a:ext cx="289537" cy="2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26302" y="2068032"/>
            <a:ext cx="294208" cy="2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91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59768" y="1692010"/>
            <a:ext cx="258969" cy="25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78030" y="1643867"/>
            <a:ext cx="265561" cy="265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112 Imagen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24929" y="1426061"/>
            <a:ext cx="176998" cy="1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CuadroTexto 21"/>
          <p:cNvSpPr txBox="1"/>
          <p:nvPr/>
        </p:nvSpPr>
        <p:spPr>
          <a:xfrm>
            <a:off x="14063" y="6571692"/>
            <a:ext cx="8904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/>
              <a:t>Fuente: Sistema de Autorización de la Inversión 2018, elaborado 8 de enero de 2019</a:t>
            </a:r>
            <a:endParaRPr lang="es-ES" sz="1050" dirty="0"/>
          </a:p>
        </p:txBody>
      </p:sp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86" y="1443157"/>
            <a:ext cx="3626355" cy="4993875"/>
          </a:xfrm>
          <a:prstGeom prst="rect">
            <a:avLst/>
          </a:prstGeom>
        </p:spPr>
      </p:pic>
      <p:graphicFrame>
        <p:nvGraphicFramePr>
          <p:cNvPr id="57" name="Gráfico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356980"/>
              </p:ext>
            </p:extLst>
          </p:nvPr>
        </p:nvGraphicFramePr>
        <p:xfrm>
          <a:off x="3531319" y="647001"/>
          <a:ext cx="5627913" cy="5832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Distribución de la autorización </a:t>
            </a:r>
            <a:br>
              <a:rPr lang="es-MX" dirty="0" smtClean="0">
                <a:latin typeface="Helvetica" pitchFamily="34" charset="0"/>
              </a:rPr>
            </a:br>
            <a:r>
              <a:rPr lang="es-MX" dirty="0" smtClean="0">
                <a:latin typeface="Helvetica" pitchFamily="34" charset="0"/>
              </a:rPr>
              <a:t>de la inversión pública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722313" y="920352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cumulado al </a:t>
            </a: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4to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4001932" y="1515403"/>
            <a:ext cx="5076000" cy="5076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04660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" name="Gráfico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851315"/>
              </p:ext>
            </p:extLst>
          </p:nvPr>
        </p:nvGraphicFramePr>
        <p:xfrm>
          <a:off x="3749613" y="1148952"/>
          <a:ext cx="5507021" cy="5709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4" name="89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55688" y="2038611"/>
            <a:ext cx="281643" cy="28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85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92374" y="2475834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4324" y="51266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30684" y="6117754"/>
            <a:ext cx="42918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17990" y="5180304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6466" y="3855403"/>
            <a:ext cx="39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12900" y="3044564"/>
            <a:ext cx="288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0900" y="2448592"/>
            <a:ext cx="32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30562" y="1811806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91 Imagen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75793" y="1638803"/>
            <a:ext cx="260783" cy="2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112 Imagen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21811" y="1402417"/>
            <a:ext cx="231307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CuadroTexto 21"/>
          <p:cNvSpPr txBox="1"/>
          <p:nvPr/>
        </p:nvSpPr>
        <p:spPr>
          <a:xfrm>
            <a:off x="14063" y="6571692"/>
            <a:ext cx="8904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/>
              <a:t>Fuente: Sistema de Autorización de la Inversión 2018, elaborado 8 de enero de 2019</a:t>
            </a:r>
            <a:endParaRPr lang="es-ES" sz="1050" dirty="0"/>
          </a:p>
        </p:txBody>
      </p:sp>
    </p:spTree>
    <p:extLst>
      <p:ext uri="{BB962C8B-B14F-4D97-AF65-F5344CB8AC3E}">
        <p14:creationId xmlns:p14="http://schemas.microsoft.com/office/powerpoint/2010/main" val="231316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Helvetica" pitchFamily="34" charset="0"/>
              </a:rPr>
              <a:t>Distribución de la autorización </a:t>
            </a:r>
            <a:br>
              <a:rPr lang="es-MX" dirty="0">
                <a:latin typeface="Helvetica" pitchFamily="34" charset="0"/>
              </a:rPr>
            </a:br>
            <a:r>
              <a:rPr lang="es-MX" dirty="0">
                <a:latin typeface="Helvetica" pitchFamily="34" charset="0"/>
              </a:rPr>
              <a:t>de la inversión pública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212401"/>
            <a:ext cx="7717321" cy="533499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063" y="6571692"/>
            <a:ext cx="8904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/>
              <a:t>Fuente: Sistema de Autorización de la Inversión 2018, elaborado 8 de enero de 2019</a:t>
            </a:r>
            <a:endParaRPr lang="es-ES" sz="1050" dirty="0"/>
          </a:p>
        </p:txBody>
      </p:sp>
    </p:spTree>
    <p:extLst>
      <p:ext uri="{BB962C8B-B14F-4D97-AF65-F5344CB8AC3E}">
        <p14:creationId xmlns:p14="http://schemas.microsoft.com/office/powerpoint/2010/main" val="2406304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73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Distribución de la autorización  de la inversión pública</vt:lpstr>
      <vt:lpstr>Distribución de la autorización  de la inversión pública</vt:lpstr>
      <vt:lpstr>Distribución de la autorización  de la inversión pública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Diego Rodríguez Villanueva</cp:lastModifiedBy>
  <cp:revision>44</cp:revision>
  <cp:lastPrinted>2019-01-08T22:17:49Z</cp:lastPrinted>
  <dcterms:created xsi:type="dcterms:W3CDTF">2016-12-21T19:03:03Z</dcterms:created>
  <dcterms:modified xsi:type="dcterms:W3CDTF">2019-01-08T22:27:18Z</dcterms:modified>
</cp:coreProperties>
</file>